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7"/>
  </p:notesMasterIdLst>
  <p:handoutMasterIdLst>
    <p:handoutMasterId r:id="rId58"/>
  </p:handoutMasterIdLst>
  <p:sldIdLst>
    <p:sldId id="328" r:id="rId3"/>
    <p:sldId id="329" r:id="rId4"/>
    <p:sldId id="331" r:id="rId5"/>
    <p:sldId id="343" r:id="rId6"/>
    <p:sldId id="344" r:id="rId7"/>
    <p:sldId id="345" r:id="rId8"/>
    <p:sldId id="346" r:id="rId9"/>
    <p:sldId id="342" r:id="rId10"/>
    <p:sldId id="351" r:id="rId11"/>
    <p:sldId id="332" r:id="rId12"/>
    <p:sldId id="333" r:id="rId13"/>
    <p:sldId id="334" r:id="rId14"/>
    <p:sldId id="335" r:id="rId15"/>
    <p:sldId id="350" r:id="rId16"/>
    <p:sldId id="352" r:id="rId17"/>
    <p:sldId id="354" r:id="rId18"/>
    <p:sldId id="353" r:id="rId19"/>
    <p:sldId id="390" r:id="rId20"/>
    <p:sldId id="405" r:id="rId21"/>
    <p:sldId id="392" r:id="rId22"/>
    <p:sldId id="356" r:id="rId23"/>
    <p:sldId id="357" r:id="rId24"/>
    <p:sldId id="393" r:id="rId25"/>
    <p:sldId id="394" r:id="rId26"/>
    <p:sldId id="359" r:id="rId27"/>
    <p:sldId id="360" r:id="rId28"/>
    <p:sldId id="387" r:id="rId29"/>
    <p:sldId id="337" r:id="rId30"/>
    <p:sldId id="362" r:id="rId31"/>
    <p:sldId id="403" r:id="rId32"/>
    <p:sldId id="366" r:id="rId33"/>
    <p:sldId id="363" r:id="rId34"/>
    <p:sldId id="367" r:id="rId35"/>
    <p:sldId id="404" r:id="rId36"/>
    <p:sldId id="364" r:id="rId37"/>
    <p:sldId id="365" r:id="rId38"/>
    <p:sldId id="368" r:id="rId39"/>
    <p:sldId id="400" r:id="rId40"/>
    <p:sldId id="382" r:id="rId41"/>
    <p:sldId id="369" r:id="rId42"/>
    <p:sldId id="370" r:id="rId43"/>
    <p:sldId id="402" r:id="rId44"/>
    <p:sldId id="401" r:id="rId45"/>
    <p:sldId id="372" r:id="rId46"/>
    <p:sldId id="373" r:id="rId47"/>
    <p:sldId id="374" r:id="rId48"/>
    <p:sldId id="398" r:id="rId49"/>
    <p:sldId id="397" r:id="rId50"/>
    <p:sldId id="375" r:id="rId51"/>
    <p:sldId id="395" r:id="rId52"/>
    <p:sldId id="396" r:id="rId53"/>
    <p:sldId id="376" r:id="rId54"/>
    <p:sldId id="377" r:id="rId55"/>
    <p:sldId id="380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0393"/>
    <a:srgbClr val="1D45AE"/>
    <a:srgbClr val="C12C05"/>
    <a:srgbClr val="BB7B42"/>
    <a:srgbClr val="BABBBB"/>
    <a:srgbClr val="00A6D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83314" autoAdjust="0"/>
  </p:normalViewPr>
  <p:slideViewPr>
    <p:cSldViewPr snapToGrid="0" snapToObjects="1">
      <p:cViewPr varScale="1">
        <p:scale>
          <a:sx n="95" d="100"/>
          <a:sy n="95" d="100"/>
        </p:scale>
        <p:origin x="2136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14-Apr-20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8802C-D664-4FB7-96C0-2E810822E3C0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DE71B-55C4-4B4B-954F-5FFDEA1CFF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25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7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88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05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17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58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62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91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09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10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2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2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18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1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22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22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04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2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38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3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83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7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51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16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05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0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16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68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74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46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86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31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85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718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61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0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61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1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2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81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DE71B-55C4-4B4B-954F-5FFDEA1CFF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1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3" y="822997"/>
            <a:ext cx="7265534" cy="2972717"/>
          </a:xfrm>
        </p:spPr>
        <p:txBody>
          <a:bodyPr>
            <a:noAutofit/>
          </a:bodyPr>
          <a:lstStyle>
            <a:lvl1pPr algn="l">
              <a:defRPr sz="78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3" y="4271063"/>
            <a:ext cx="7067378" cy="136773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8"/>
            <a:ext cx="1104294" cy="430675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1" y="6420937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000" smtClean="0"/>
              <a:pPr/>
              <a:t>‹nr.›</a:t>
            </a:fld>
            <a:endParaRPr lang="en-US" sz="10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55821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2"/>
            <a:ext cx="9144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74638"/>
            <a:ext cx="71064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600200"/>
            <a:ext cx="7106464" cy="464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ChangeArrowheads="1"/>
          </p:cNvSpPr>
          <p:nvPr userDrawn="1"/>
        </p:nvSpPr>
        <p:spPr bwMode="auto">
          <a:xfrm>
            <a:off x="-1" y="15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6108245"/>
            <a:ext cx="1368883" cy="84323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1" y="6420937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000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583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3583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Afbeelding 2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8"/>
            <a:ext cx="1104294" cy="430675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1" y="6420937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000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64057" r="909" b="7171"/>
          <a:stretch/>
        </p:blipFill>
        <p:spPr>
          <a:xfrm>
            <a:off x="1" y="5378163"/>
            <a:ext cx="9144001" cy="147983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64057" r="909" b="7171"/>
          <a:stretch/>
        </p:blipFill>
        <p:spPr>
          <a:xfrm>
            <a:off x="-1" y="0"/>
            <a:ext cx="9144001" cy="196388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t="64057" r="909" b="7171"/>
          <a:stretch/>
        </p:blipFill>
        <p:spPr>
          <a:xfrm>
            <a:off x="8011392" y="806596"/>
            <a:ext cx="1132609" cy="572885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13030" r="909" b="7171"/>
          <a:stretch/>
        </p:blipFill>
        <p:spPr>
          <a:xfrm>
            <a:off x="2" y="1691123"/>
            <a:ext cx="8977747" cy="410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547" y="674007"/>
            <a:ext cx="8104909" cy="1289877"/>
          </a:xfrm>
          <a:effectLst/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Automatic construction of 3D tree models from</a:t>
            </a:r>
            <a:br>
              <a:rPr lang="en-GB" sz="28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28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airborne </a:t>
            </a:r>
            <a:r>
              <a:rPr lang="en-GB" sz="2800" dirty="0" err="1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LiDAR</a:t>
            </a:r>
            <a:r>
              <a:rPr lang="en-GB" sz="28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 data in multiple levels of detail</a:t>
            </a:r>
            <a:endParaRPr lang="en-US" sz="28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545" y="4722237"/>
            <a:ext cx="4062846" cy="1020793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Geert Jan (Rob) de Groot </a:t>
            </a:r>
          </a:p>
          <a:p>
            <a:r>
              <a:rPr lang="en-US" sz="19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g.j.robdegroot@gmail.com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Afbeelding 11" descr="Image result for tu delft logo whit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1" r="46804" b="9245"/>
          <a:stretch/>
        </p:blipFill>
        <p:spPr bwMode="auto">
          <a:xfrm>
            <a:off x="353292" y="5608321"/>
            <a:ext cx="2481348" cy="90424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2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6712529" y="5785312"/>
            <a:ext cx="2265218" cy="836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Supervisors:</a:t>
            </a:r>
          </a:p>
          <a:p>
            <a:r>
              <a:rPr lang="en-US" sz="21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Prof. dr. </a:t>
            </a:r>
            <a:r>
              <a:rPr lang="en-US" sz="2100" dirty="0" err="1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Jantien</a:t>
            </a:r>
            <a:r>
              <a:rPr lang="en-US" sz="21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100" dirty="0" err="1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Stoter</a:t>
            </a:r>
            <a:endParaRPr lang="en-US" sz="21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1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Dr. Hugo </a:t>
            </a:r>
            <a:r>
              <a:rPr lang="en-US" sz="2100" dirty="0" err="1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Ledoux</a:t>
            </a:r>
            <a:endParaRPr lang="en-US" sz="21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 descr="https://3d.bk.tudelft.nl/img/logos/tud-3dgeoinfo-blac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64"/>
          <a:stretch/>
        </p:blipFill>
        <p:spPr bwMode="auto">
          <a:xfrm>
            <a:off x="6200201" y="6095017"/>
            <a:ext cx="436131" cy="466548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07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geronde rechthoek 3"/>
          <p:cNvSpPr/>
          <p:nvPr/>
        </p:nvSpPr>
        <p:spPr>
          <a:xfrm>
            <a:off x="1800002" y="1440000"/>
            <a:ext cx="2946859" cy="693886"/>
          </a:xfrm>
          <a:prstGeom prst="roundRect">
            <a:avLst/>
          </a:prstGeom>
          <a:solidFill>
            <a:srgbClr val="00A6D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Classification</a:t>
            </a:r>
            <a:endParaRPr sz="20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Gebogen PIJL-OMHOOG 4"/>
          <p:cNvSpPr/>
          <p:nvPr/>
        </p:nvSpPr>
        <p:spPr>
          <a:xfrm rot="5400000">
            <a:off x="1980000" y="2340000"/>
            <a:ext cx="613394" cy="615660"/>
          </a:xfrm>
          <a:prstGeom prst="bentUpArrow">
            <a:avLst>
              <a:gd name="adj1" fmla="val 25000"/>
              <a:gd name="adj2" fmla="val 25000"/>
              <a:gd name="adj3" fmla="val 3863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"/>
          </a:p>
        </p:txBody>
      </p:sp>
      <p:sp>
        <p:nvSpPr>
          <p:cNvPr id="7" name="Afgeronde rechthoek 6"/>
          <p:cNvSpPr/>
          <p:nvPr/>
        </p:nvSpPr>
        <p:spPr>
          <a:xfrm>
            <a:off x="2700002" y="2520000"/>
            <a:ext cx="2946859" cy="693886"/>
          </a:xfrm>
          <a:prstGeom prst="roundRect">
            <a:avLst/>
          </a:prstGeom>
          <a:solidFill>
            <a:srgbClr val="00A6D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Segmentation</a:t>
            </a:r>
            <a:endParaRPr sz="20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5400002" y="5760000"/>
            <a:ext cx="2946859" cy="693886"/>
          </a:xfrm>
          <a:prstGeom prst="roundRect">
            <a:avLst/>
          </a:prstGeom>
          <a:solidFill>
            <a:srgbClr val="00A6D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Tree-type Classification</a:t>
            </a:r>
            <a:endParaRPr sz="14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Afgeronde rechthoek 8"/>
          <p:cNvSpPr/>
          <p:nvPr/>
        </p:nvSpPr>
        <p:spPr>
          <a:xfrm>
            <a:off x="3600002" y="3600000"/>
            <a:ext cx="2946859" cy="693886"/>
          </a:xfrm>
          <a:prstGeom prst="roundRect">
            <a:avLst/>
          </a:prstGeom>
          <a:solidFill>
            <a:srgbClr val="00A6D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Data-cleaning</a:t>
            </a:r>
            <a:endParaRPr sz="14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Afgeronde rechthoek 9"/>
          <p:cNvSpPr/>
          <p:nvPr/>
        </p:nvSpPr>
        <p:spPr>
          <a:xfrm>
            <a:off x="4500002" y="4680000"/>
            <a:ext cx="2946859" cy="693886"/>
          </a:xfrm>
          <a:prstGeom prst="roundRect">
            <a:avLst/>
          </a:prstGeom>
          <a:solidFill>
            <a:srgbClr val="00A6D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Modelling</a:t>
            </a:r>
            <a:endParaRPr sz="20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Gebogen PIJL-OMHOOG 12"/>
          <p:cNvSpPr/>
          <p:nvPr/>
        </p:nvSpPr>
        <p:spPr>
          <a:xfrm rot="5400000">
            <a:off x="2880000" y="3420000"/>
            <a:ext cx="613394" cy="615660"/>
          </a:xfrm>
          <a:prstGeom prst="bentUpArrow">
            <a:avLst>
              <a:gd name="adj1" fmla="val 25000"/>
              <a:gd name="adj2" fmla="val 25000"/>
              <a:gd name="adj3" fmla="val 3863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"/>
          </a:p>
        </p:txBody>
      </p:sp>
      <p:sp>
        <p:nvSpPr>
          <p:cNvPr id="15" name="Gebogen PIJL-OMHOOG 14"/>
          <p:cNvSpPr/>
          <p:nvPr/>
        </p:nvSpPr>
        <p:spPr>
          <a:xfrm rot="5400000">
            <a:off x="3780000" y="4500000"/>
            <a:ext cx="613394" cy="615660"/>
          </a:xfrm>
          <a:prstGeom prst="bentUpArrow">
            <a:avLst>
              <a:gd name="adj1" fmla="val 25000"/>
              <a:gd name="adj2" fmla="val 25000"/>
              <a:gd name="adj3" fmla="val 3863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"/>
          </a:p>
        </p:txBody>
      </p:sp>
      <p:sp>
        <p:nvSpPr>
          <p:cNvPr id="16" name="Gebogen PIJL-OMHOOG 15"/>
          <p:cNvSpPr/>
          <p:nvPr/>
        </p:nvSpPr>
        <p:spPr>
          <a:xfrm rot="5400000">
            <a:off x="4680000" y="5580000"/>
            <a:ext cx="613394" cy="615660"/>
          </a:xfrm>
          <a:prstGeom prst="bentUpArrow">
            <a:avLst>
              <a:gd name="adj1" fmla="val 25000"/>
              <a:gd name="adj2" fmla="val 25000"/>
              <a:gd name="adj3" fmla="val 3863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"/>
          </a:p>
        </p:txBody>
      </p:sp>
      <p:sp>
        <p:nvSpPr>
          <p:cNvPr id="17" name="Tekstvak 16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8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043295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99" y="1078184"/>
            <a:ext cx="5951656" cy="524936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Proposal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84A0293-8518-483D-BBB9-47FFC72EA79E}"/>
              </a:ext>
            </a:extLst>
          </p:cNvPr>
          <p:cNvSpPr/>
          <p:nvPr/>
        </p:nvSpPr>
        <p:spPr>
          <a:xfrm>
            <a:off x="3670850" y="6386202"/>
            <a:ext cx="3041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LOD Specifications (</a:t>
            </a:r>
            <a:r>
              <a:rPr lang="en-US" sz="1400" dirty="0" err="1"/>
              <a:t>Biljecki</a:t>
            </a:r>
            <a:r>
              <a:rPr lang="en-US" sz="1400" dirty="0"/>
              <a:t> et al., 2016)</a:t>
            </a:r>
          </a:p>
        </p:txBody>
      </p:sp>
    </p:spTree>
    <p:extLst>
      <p:ext uri="{BB962C8B-B14F-4D97-AF65-F5344CB8AC3E}">
        <p14:creationId xmlns:p14="http://schemas.microsoft.com/office/powerpoint/2010/main" val="90790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01" y="1078184"/>
            <a:ext cx="6431537" cy="5249360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3013364" y="1527465"/>
            <a:ext cx="1402772" cy="9396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5" name="Rechthoek 4"/>
          <p:cNvSpPr/>
          <p:nvPr/>
        </p:nvSpPr>
        <p:spPr>
          <a:xfrm>
            <a:off x="3013364" y="2446589"/>
            <a:ext cx="1402772" cy="124551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6" name="Rechthoek 5"/>
          <p:cNvSpPr/>
          <p:nvPr/>
        </p:nvSpPr>
        <p:spPr>
          <a:xfrm>
            <a:off x="3013364" y="4910868"/>
            <a:ext cx="1402772" cy="13950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7" name="Rechthoek 6"/>
          <p:cNvSpPr/>
          <p:nvPr/>
        </p:nvSpPr>
        <p:spPr>
          <a:xfrm>
            <a:off x="4427478" y="4906184"/>
            <a:ext cx="1481616" cy="13950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9" name="Tekstvak 8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0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Proposal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0A110D9-F8F2-46DB-BD61-05BCAD8445CE}"/>
              </a:ext>
            </a:extLst>
          </p:cNvPr>
          <p:cNvSpPr/>
          <p:nvPr/>
        </p:nvSpPr>
        <p:spPr>
          <a:xfrm>
            <a:off x="3689676" y="6406813"/>
            <a:ext cx="29572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LOD Proposal (Ortega-</a:t>
            </a:r>
            <a:r>
              <a:rPr lang="en-US" sz="1400" dirty="0" err="1"/>
              <a:t>C’ordova</a:t>
            </a:r>
            <a:r>
              <a:rPr lang="en-US" sz="1400" dirty="0"/>
              <a:t>, 2018)</a:t>
            </a:r>
          </a:p>
        </p:txBody>
      </p:sp>
    </p:spTree>
    <p:extLst>
      <p:ext uri="{BB962C8B-B14F-4D97-AF65-F5344CB8AC3E}">
        <p14:creationId xmlns:p14="http://schemas.microsoft.com/office/powerpoint/2010/main" val="33864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22" y="2842344"/>
            <a:ext cx="1362972" cy="1260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5" y="2777423"/>
            <a:ext cx="1362971" cy="12600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66" y="2842344"/>
            <a:ext cx="1362972" cy="126000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33" y="2842344"/>
            <a:ext cx="1362971" cy="126000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1979398" y="4416555"/>
            <a:ext cx="7064992" cy="366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LOD0		LOD1		LOD2		LOD3.0		LOD3.1</a:t>
            </a:r>
          </a:p>
        </p:txBody>
      </p:sp>
      <p:sp>
        <p:nvSpPr>
          <p:cNvPr id="21" name="Tekstvak 20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22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Proposal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02" y="2842344"/>
            <a:ext cx="136297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52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www.ahn.nl/mgd/fil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64" y="1993168"/>
            <a:ext cx="39147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cdn.pixabay.com/photo/2017/09/07/13/15/x-2725115_960_7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68" y="3532669"/>
            <a:ext cx="846852" cy="8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017714" y="5008982"/>
            <a:ext cx="1518419" cy="991183"/>
          </a:xfrm>
        </p:spPr>
        <p:txBody>
          <a:bodyPr>
            <a:normAutofit/>
          </a:bodyPr>
          <a:lstStyle/>
          <a:p>
            <a:pPr algn="l"/>
            <a:r>
              <a:rPr lang="en-US" sz="1800" i="1" dirty="0"/>
              <a:t>Planarity</a:t>
            </a:r>
          </a:p>
          <a:p>
            <a:pPr algn="l"/>
            <a:endParaRPr lang="en-US" sz="1600" i="1" dirty="0"/>
          </a:p>
          <a:p>
            <a:pPr algn="l"/>
            <a:r>
              <a:rPr lang="en-US" sz="1800" i="1" dirty="0"/>
              <a:t>Ruggedness</a:t>
            </a:r>
            <a:endParaRPr lang="en-US" sz="2000" i="1" dirty="0"/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850557" y="3435865"/>
            <a:ext cx="2260215" cy="991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i="1" dirty="0"/>
          </a:p>
          <a:p>
            <a:r>
              <a:rPr lang="en-US" sz="1800" i="1" dirty="0"/>
              <a:t>Height from ground</a:t>
            </a:r>
          </a:p>
        </p:txBody>
      </p:sp>
      <p:sp>
        <p:nvSpPr>
          <p:cNvPr id="19" name="Gebogen PIJL-OMHOOG 18"/>
          <p:cNvSpPr/>
          <p:nvPr/>
        </p:nvSpPr>
        <p:spPr>
          <a:xfrm rot="5400000">
            <a:off x="4303065" y="5035863"/>
            <a:ext cx="720000" cy="720000"/>
          </a:xfrm>
          <a:prstGeom prst="bentUp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"/>
          </a:p>
        </p:txBody>
      </p:sp>
      <p:sp>
        <p:nvSpPr>
          <p:cNvPr id="20" name="PIJL-RECHTS 19"/>
          <p:cNvSpPr/>
          <p:nvPr/>
        </p:nvSpPr>
        <p:spPr>
          <a:xfrm>
            <a:off x="3283836" y="3690435"/>
            <a:ext cx="540000" cy="540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24" name="Tekstvak 23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25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Classification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40" y="3532669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94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47" y="2394000"/>
            <a:ext cx="7471355" cy="2268000"/>
          </a:xfrm>
          <a:prstGeom prst="rect">
            <a:avLst/>
          </a:prstGeom>
        </p:spPr>
      </p:pic>
      <p:sp>
        <p:nvSpPr>
          <p:cNvPr id="24" name="Tekstvak 23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25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Classification</a:t>
            </a:r>
          </a:p>
        </p:txBody>
      </p:sp>
      <p:pic>
        <p:nvPicPr>
          <p:cNvPr id="26" name="Afbeelding 25"/>
          <p:cNvPicPr>
            <a:picLocks noChangeAspect="1"/>
          </p:cNvPicPr>
          <p:nvPr/>
        </p:nvPicPr>
        <p:blipFill rotWithShape="1">
          <a:blip r:embed="rId4"/>
          <a:srcRect r="77733"/>
          <a:stretch/>
        </p:blipFill>
        <p:spPr>
          <a:xfrm>
            <a:off x="6396162" y="5447557"/>
            <a:ext cx="700831" cy="1158340"/>
          </a:xfrm>
          <a:prstGeom prst="rect">
            <a:avLst/>
          </a:prstGeom>
        </p:spPr>
      </p:pic>
      <p:sp>
        <p:nvSpPr>
          <p:cNvPr id="27" name="Rechthoek 26"/>
          <p:cNvSpPr/>
          <p:nvPr/>
        </p:nvSpPr>
        <p:spPr>
          <a:xfrm>
            <a:off x="6714260" y="6355791"/>
            <a:ext cx="301336" cy="216000"/>
          </a:xfrm>
          <a:prstGeom prst="rect">
            <a:avLst/>
          </a:prstGeom>
          <a:solidFill>
            <a:srgbClr val="88039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28" name="Rechthoek 27"/>
          <p:cNvSpPr/>
          <p:nvPr/>
        </p:nvSpPr>
        <p:spPr>
          <a:xfrm>
            <a:off x="6712528" y="6139791"/>
            <a:ext cx="301336" cy="216000"/>
          </a:xfrm>
          <a:prstGeom prst="rect">
            <a:avLst/>
          </a:prstGeom>
          <a:solidFill>
            <a:srgbClr val="1D45A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29" name="Rechthoek 28"/>
          <p:cNvSpPr/>
          <p:nvPr/>
        </p:nvSpPr>
        <p:spPr>
          <a:xfrm>
            <a:off x="6714260" y="5923791"/>
            <a:ext cx="301336" cy="216000"/>
          </a:xfrm>
          <a:prstGeom prst="rect">
            <a:avLst/>
          </a:prstGeom>
          <a:solidFill>
            <a:srgbClr val="C12C0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30" name="Rechthoek 29"/>
          <p:cNvSpPr/>
          <p:nvPr/>
        </p:nvSpPr>
        <p:spPr>
          <a:xfrm>
            <a:off x="6712528" y="5707791"/>
            <a:ext cx="301336" cy="216000"/>
          </a:xfrm>
          <a:prstGeom prst="rect">
            <a:avLst/>
          </a:prstGeom>
          <a:solidFill>
            <a:srgbClr val="BB7B4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31" name="Rechthoek 30"/>
          <p:cNvSpPr/>
          <p:nvPr/>
        </p:nvSpPr>
        <p:spPr>
          <a:xfrm>
            <a:off x="6712528" y="5515232"/>
            <a:ext cx="301336" cy="216000"/>
          </a:xfrm>
          <a:prstGeom prst="rect">
            <a:avLst/>
          </a:prstGeom>
          <a:solidFill>
            <a:srgbClr val="BABB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 rotWithShape="1">
          <a:blip r:embed="rId4"/>
          <a:srcRect l="57264"/>
          <a:stretch/>
        </p:blipFill>
        <p:spPr>
          <a:xfrm>
            <a:off x="7096993" y="5447557"/>
            <a:ext cx="1345065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41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gnifying gl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40" y="3314543"/>
            <a:ext cx="939564" cy="93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Classification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6970" r="4659" b="31616"/>
          <a:stretch/>
        </p:blipFill>
        <p:spPr>
          <a:xfrm>
            <a:off x="1683326" y="1184408"/>
            <a:ext cx="7377547" cy="213013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20" y="4222205"/>
            <a:ext cx="6619011" cy="2225863"/>
          </a:xfrm>
          <a:prstGeom prst="rect">
            <a:avLst/>
          </a:prstGeom>
        </p:spPr>
      </p:pic>
      <p:cxnSp>
        <p:nvCxnSpPr>
          <p:cNvPr id="11" name="Rechte verbindingslijn met pijl 10"/>
          <p:cNvCxnSpPr/>
          <p:nvPr/>
        </p:nvCxnSpPr>
        <p:spPr>
          <a:xfrm>
            <a:off x="3979718" y="3377045"/>
            <a:ext cx="571500" cy="76892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35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47" y="2394000"/>
            <a:ext cx="7471355" cy="2268000"/>
          </a:xfrm>
          <a:prstGeom prst="rect">
            <a:avLst/>
          </a:prstGeom>
        </p:spPr>
      </p:pic>
      <p:sp>
        <p:nvSpPr>
          <p:cNvPr id="4" name="Rechthoek 13"/>
          <p:cNvSpPr/>
          <p:nvPr/>
        </p:nvSpPr>
        <p:spPr>
          <a:xfrm>
            <a:off x="1578320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36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814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kstvak 17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Segmentation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B2B0F84-E88C-46BA-B749-A8C688DF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984" y="2060197"/>
            <a:ext cx="4816257" cy="3215919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8E021ED-8A98-4405-9A77-4D558599F6FB}"/>
              </a:ext>
            </a:extLst>
          </p:cNvPr>
          <p:cNvCxnSpPr>
            <a:cxnSpLocks/>
          </p:cNvCxnSpPr>
          <p:nvPr/>
        </p:nvCxnSpPr>
        <p:spPr>
          <a:xfrm>
            <a:off x="3483057" y="1940235"/>
            <a:ext cx="2355037" cy="265186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03AFC17B-715C-43F7-8F41-D349EE64A010}"/>
              </a:ext>
            </a:extLst>
          </p:cNvPr>
          <p:cNvCxnSpPr>
            <a:cxnSpLocks/>
          </p:cNvCxnSpPr>
          <p:nvPr/>
        </p:nvCxnSpPr>
        <p:spPr>
          <a:xfrm>
            <a:off x="3483055" y="1940237"/>
            <a:ext cx="1119090" cy="2752345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BE6FCD96-D6FF-47EE-B297-EC9DFD9EB9C3}"/>
              </a:ext>
            </a:extLst>
          </p:cNvPr>
          <p:cNvSpPr txBox="1">
            <a:spLocks/>
          </p:cNvSpPr>
          <p:nvPr/>
        </p:nvSpPr>
        <p:spPr>
          <a:xfrm>
            <a:off x="3024270" y="1601054"/>
            <a:ext cx="917573" cy="459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Seeds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648B6037-A9E8-4059-A9BC-749905FB9FC7}"/>
              </a:ext>
            </a:extLst>
          </p:cNvPr>
          <p:cNvCxnSpPr>
            <a:cxnSpLocks/>
          </p:cNvCxnSpPr>
          <p:nvPr/>
        </p:nvCxnSpPr>
        <p:spPr>
          <a:xfrm flipH="1">
            <a:off x="5365820" y="1911644"/>
            <a:ext cx="2042900" cy="208760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7B239DFF-BAB1-4D1F-86EF-2D41F5A5A35D}"/>
              </a:ext>
            </a:extLst>
          </p:cNvPr>
          <p:cNvSpPr txBox="1">
            <a:spLocks/>
          </p:cNvSpPr>
          <p:nvPr/>
        </p:nvSpPr>
        <p:spPr>
          <a:xfrm>
            <a:off x="7034003" y="1601054"/>
            <a:ext cx="917573" cy="459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Saddle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8F478DB-8ADE-4AFB-B569-749211ACA561}"/>
              </a:ext>
            </a:extLst>
          </p:cNvPr>
          <p:cNvSpPr/>
          <p:nvPr/>
        </p:nvSpPr>
        <p:spPr>
          <a:xfrm>
            <a:off x="3556158" y="5276116"/>
            <a:ext cx="36193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Watershed segmentation (</a:t>
            </a:r>
            <a:r>
              <a:rPr lang="en-US" sz="1400" dirty="0" err="1"/>
              <a:t>Roudier</a:t>
            </a:r>
            <a:r>
              <a:rPr lang="en-US" sz="1400" dirty="0"/>
              <a:t> et Al., 2008)</a:t>
            </a:r>
          </a:p>
        </p:txBody>
      </p:sp>
    </p:spTree>
    <p:extLst>
      <p:ext uri="{BB962C8B-B14F-4D97-AF65-F5344CB8AC3E}">
        <p14:creationId xmlns:p14="http://schemas.microsoft.com/office/powerpoint/2010/main" val="3792735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CEB7C081-FA67-4622-81C2-381FAA4D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2" y="2057402"/>
            <a:ext cx="4816257" cy="3215919"/>
          </a:xfrm>
          <a:prstGeom prst="rect">
            <a:avLst/>
          </a:prstGeom>
        </p:spPr>
      </p:pic>
      <p:sp>
        <p:nvSpPr>
          <p:cNvPr id="18" name="Tekstvak 17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Segmentation</a:t>
            </a:r>
          </a:p>
        </p:txBody>
      </p:sp>
      <p:cxnSp>
        <p:nvCxnSpPr>
          <p:cNvPr id="11" name="Rechte verbindingslijn met pijl 10"/>
          <p:cNvCxnSpPr>
            <a:cxnSpLocks/>
          </p:cNvCxnSpPr>
          <p:nvPr/>
        </p:nvCxnSpPr>
        <p:spPr>
          <a:xfrm>
            <a:off x="3483055" y="1940237"/>
            <a:ext cx="2324892" cy="682385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>
            <a:cxnSpLocks/>
          </p:cNvCxnSpPr>
          <p:nvPr/>
        </p:nvCxnSpPr>
        <p:spPr>
          <a:xfrm>
            <a:off x="3483055" y="1940235"/>
            <a:ext cx="1048752" cy="55175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ubtitle 2"/>
          <p:cNvSpPr txBox="1">
            <a:spLocks/>
          </p:cNvSpPr>
          <p:nvPr/>
        </p:nvSpPr>
        <p:spPr>
          <a:xfrm>
            <a:off x="3024270" y="1601054"/>
            <a:ext cx="917573" cy="459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Seeds</a:t>
            </a:r>
          </a:p>
        </p:txBody>
      </p:sp>
      <p:cxnSp>
        <p:nvCxnSpPr>
          <p:cNvPr id="20" name="Rechte verbindingslijn met pijl 19"/>
          <p:cNvCxnSpPr>
            <a:cxnSpLocks/>
          </p:cNvCxnSpPr>
          <p:nvPr/>
        </p:nvCxnSpPr>
        <p:spPr>
          <a:xfrm flipH="1">
            <a:off x="5345725" y="1911646"/>
            <a:ext cx="2062997" cy="1263635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ubtitle 2"/>
          <p:cNvSpPr txBox="1">
            <a:spLocks/>
          </p:cNvSpPr>
          <p:nvPr/>
        </p:nvSpPr>
        <p:spPr>
          <a:xfrm>
            <a:off x="7034003" y="1601054"/>
            <a:ext cx="917573" cy="459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Saddle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0D41BDA-AEC7-49F8-BE85-17C7B30D9F9F}"/>
              </a:ext>
            </a:extLst>
          </p:cNvPr>
          <p:cNvSpPr/>
          <p:nvPr/>
        </p:nvSpPr>
        <p:spPr>
          <a:xfrm>
            <a:off x="3556158" y="5276116"/>
            <a:ext cx="36193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Watershed segmentation (</a:t>
            </a:r>
            <a:r>
              <a:rPr lang="en-US" sz="1400" dirty="0" err="1"/>
              <a:t>Roudier</a:t>
            </a:r>
            <a:r>
              <a:rPr lang="en-US" sz="1400" dirty="0"/>
              <a:t> et Al., 2008)</a:t>
            </a:r>
          </a:p>
        </p:txBody>
      </p:sp>
    </p:spTree>
    <p:extLst>
      <p:ext uri="{BB962C8B-B14F-4D97-AF65-F5344CB8AC3E}">
        <p14:creationId xmlns:p14="http://schemas.microsoft.com/office/powerpoint/2010/main" val="91258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kstvak 19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1574008" y="1811814"/>
            <a:ext cx="6877051" cy="3712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</p:txBody>
      </p:sp>
      <p:sp>
        <p:nvSpPr>
          <p:cNvPr id="5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Contents</a:t>
            </a:r>
            <a:endParaRPr lang="en-GB" sz="28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kstvak 17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Segmentation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423500E-4970-418F-AD57-CE84433EA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8399" y="2312464"/>
            <a:ext cx="956643" cy="541215"/>
          </a:xfrm>
        </p:spPr>
        <p:txBody>
          <a:bodyPr>
            <a:normAutofit/>
          </a:bodyPr>
          <a:lstStyle/>
          <a:p>
            <a:pPr algn="l"/>
            <a:r>
              <a:rPr lang="en-US" sz="1800" i="1" dirty="0"/>
              <a:t>DEM</a:t>
            </a:r>
            <a:endParaRPr lang="en-US" sz="2000" i="1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C9405DD-A455-4D28-B709-C39B28632F45}"/>
              </a:ext>
            </a:extLst>
          </p:cNvPr>
          <p:cNvSpPr txBox="1">
            <a:spLocks/>
          </p:cNvSpPr>
          <p:nvPr/>
        </p:nvSpPr>
        <p:spPr>
          <a:xfrm>
            <a:off x="5910211" y="2312462"/>
            <a:ext cx="2782316" cy="77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Segmented DEM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B35BCF23-775D-45DF-BE05-9A13A439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399" y="2853679"/>
            <a:ext cx="6935291" cy="16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4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47" y="2394000"/>
            <a:ext cx="7471355" cy="2268000"/>
          </a:xfrm>
          <a:prstGeom prst="rect">
            <a:avLst/>
          </a:prstGeom>
        </p:spPr>
      </p:pic>
      <p:sp>
        <p:nvSpPr>
          <p:cNvPr id="13" name="Tekstvak 12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86829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47" y="2394417"/>
            <a:ext cx="7471355" cy="22680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745890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Segmentation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B917315-1E3F-43E3-8E3A-DB8C2218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47" y="3160462"/>
            <a:ext cx="7471355" cy="10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0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1676453" y="4863364"/>
            <a:ext cx="7467549" cy="366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	      Good			      Under				    Over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2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Segmentation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35CAFF9-12E3-438E-9945-5B90DA98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1" r="10028"/>
          <a:stretch/>
        </p:blipFill>
        <p:spPr>
          <a:xfrm>
            <a:off x="1716512" y="2483892"/>
            <a:ext cx="2195943" cy="232430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C8A8B5F-E4EA-4ED8-8F08-1090014425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3" r="8800"/>
          <a:stretch/>
        </p:blipFill>
        <p:spPr>
          <a:xfrm>
            <a:off x="4107807" y="2483892"/>
            <a:ext cx="2266984" cy="232430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9116CD9-DE29-4896-BD91-DA1287B88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00" r="7739"/>
          <a:stretch/>
        </p:blipFill>
        <p:spPr>
          <a:xfrm>
            <a:off x="6570147" y="2463795"/>
            <a:ext cx="2312913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53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50" y="2392581"/>
            <a:ext cx="6850974" cy="230143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1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Segmentation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787238" y="3460175"/>
            <a:ext cx="6494319" cy="260101"/>
          </a:xfrm>
          <a:prstGeom prst="rect">
            <a:avLst/>
          </a:prstGeom>
          <a:solidFill>
            <a:srgbClr val="00A6D6">
              <a:alpha val="2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8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055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60" y="2161308"/>
            <a:ext cx="7092365" cy="3252356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Segmentation</a:t>
            </a:r>
          </a:p>
        </p:txBody>
      </p:sp>
      <p:sp>
        <p:nvSpPr>
          <p:cNvPr id="8" name="Rechthoek 7"/>
          <p:cNvSpPr/>
          <p:nvPr/>
        </p:nvSpPr>
        <p:spPr>
          <a:xfrm>
            <a:off x="1914525" y="3590225"/>
            <a:ext cx="6834620" cy="260101"/>
          </a:xfrm>
          <a:prstGeom prst="rect">
            <a:avLst/>
          </a:prstGeom>
          <a:solidFill>
            <a:srgbClr val="00A6D6">
              <a:alpha val="2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8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2950152" y="2615666"/>
            <a:ext cx="821748" cy="260101"/>
          </a:xfrm>
          <a:prstGeom prst="rect">
            <a:avLst/>
          </a:prstGeom>
          <a:solidFill>
            <a:srgbClr val="00A6D6">
              <a:alpha val="2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8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6822497" y="4774355"/>
            <a:ext cx="821748" cy="260101"/>
          </a:xfrm>
          <a:prstGeom prst="rect">
            <a:avLst/>
          </a:prstGeom>
          <a:solidFill>
            <a:srgbClr val="00A6D6">
              <a:alpha val="2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8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922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60" y="2161308"/>
            <a:ext cx="7092365" cy="3252356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Segmentation</a:t>
            </a:r>
          </a:p>
        </p:txBody>
      </p:sp>
      <p:sp>
        <p:nvSpPr>
          <p:cNvPr id="8" name="Rechthoek 7"/>
          <p:cNvSpPr/>
          <p:nvPr/>
        </p:nvSpPr>
        <p:spPr>
          <a:xfrm>
            <a:off x="1914525" y="3590225"/>
            <a:ext cx="6834620" cy="260101"/>
          </a:xfrm>
          <a:prstGeom prst="rect">
            <a:avLst/>
          </a:prstGeom>
          <a:solidFill>
            <a:srgbClr val="00A6D6">
              <a:alpha val="2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8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2950152" y="2615666"/>
            <a:ext cx="821748" cy="260101"/>
          </a:xfrm>
          <a:prstGeom prst="rect">
            <a:avLst/>
          </a:prstGeom>
          <a:solidFill>
            <a:srgbClr val="00A6D6">
              <a:alpha val="2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8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6822497" y="4774355"/>
            <a:ext cx="821748" cy="260101"/>
          </a:xfrm>
          <a:prstGeom prst="rect">
            <a:avLst/>
          </a:prstGeom>
          <a:solidFill>
            <a:srgbClr val="00A6D6">
              <a:alpha val="2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8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942841" y="5669078"/>
            <a:ext cx="2767398" cy="459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84.5% * 83.8% </a:t>
            </a:r>
            <a:r>
              <a:rPr lang="x-none" sz="1800" dirty="0"/>
              <a:t>≈</a:t>
            </a:r>
            <a:r>
              <a:rPr lang="en-US" sz="1800" i="1" dirty="0"/>
              <a:t> 70%</a:t>
            </a:r>
          </a:p>
        </p:txBody>
      </p:sp>
    </p:spTree>
    <p:extLst>
      <p:ext uri="{BB962C8B-B14F-4D97-AF65-F5344CB8AC3E}">
        <p14:creationId xmlns:p14="http://schemas.microsoft.com/office/powerpoint/2010/main" val="4150877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0" t="27685" r="10438" b="31611"/>
          <a:stretch/>
        </p:blipFill>
        <p:spPr>
          <a:xfrm>
            <a:off x="1745673" y="3958937"/>
            <a:ext cx="7200000" cy="225103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0" t="27649" r="8757" b="30458"/>
          <a:stretch/>
        </p:blipFill>
        <p:spPr>
          <a:xfrm>
            <a:off x="1745673" y="1288474"/>
            <a:ext cx="7200000" cy="2272729"/>
          </a:xfrm>
          <a:prstGeom prst="rect">
            <a:avLst/>
          </a:prstGeom>
        </p:spPr>
      </p:pic>
      <p:sp>
        <p:nvSpPr>
          <p:cNvPr id="13" name="Tekstvak 12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4186594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fgeronde rechthoek 14"/>
          <p:cNvSpPr/>
          <p:nvPr/>
        </p:nvSpPr>
        <p:spPr>
          <a:xfrm>
            <a:off x="2565037" y="1826114"/>
            <a:ext cx="2946859" cy="693886"/>
          </a:xfrm>
          <a:prstGeom prst="roundRect">
            <a:avLst/>
          </a:prstGeom>
          <a:solidFill>
            <a:srgbClr val="00A6D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Filter</a:t>
            </a:r>
            <a:endParaRPr sz="20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Gebogen PIJL-OMHOOG 15"/>
          <p:cNvSpPr/>
          <p:nvPr/>
        </p:nvSpPr>
        <p:spPr>
          <a:xfrm rot="5400000">
            <a:off x="2745035" y="2726114"/>
            <a:ext cx="613394" cy="615660"/>
          </a:xfrm>
          <a:prstGeom prst="bentUpArrow">
            <a:avLst>
              <a:gd name="adj1" fmla="val 25000"/>
              <a:gd name="adj2" fmla="val 25000"/>
              <a:gd name="adj3" fmla="val 3863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"/>
          </a:p>
        </p:txBody>
      </p:sp>
      <p:sp>
        <p:nvSpPr>
          <p:cNvPr id="17" name="Afgeronde rechthoek 16"/>
          <p:cNvSpPr/>
          <p:nvPr/>
        </p:nvSpPr>
        <p:spPr>
          <a:xfrm>
            <a:off x="3465037" y="2906114"/>
            <a:ext cx="2946859" cy="693886"/>
          </a:xfrm>
          <a:prstGeom prst="roundRect">
            <a:avLst/>
          </a:prstGeom>
          <a:solidFill>
            <a:srgbClr val="00A6D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Planarity Check</a:t>
            </a:r>
            <a:endParaRPr sz="20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Afgeronde rechthoek 18"/>
          <p:cNvSpPr/>
          <p:nvPr/>
        </p:nvSpPr>
        <p:spPr>
          <a:xfrm>
            <a:off x="4365037" y="3986114"/>
            <a:ext cx="2946859" cy="693886"/>
          </a:xfrm>
          <a:prstGeom prst="roundRect">
            <a:avLst/>
          </a:prstGeom>
          <a:solidFill>
            <a:srgbClr val="00A6D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Sub-Planarity Check</a:t>
            </a:r>
            <a:endParaRPr sz="14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Afgeronde rechthoek 19"/>
          <p:cNvSpPr/>
          <p:nvPr/>
        </p:nvSpPr>
        <p:spPr>
          <a:xfrm>
            <a:off x="5265037" y="5066114"/>
            <a:ext cx="2946859" cy="693886"/>
          </a:xfrm>
          <a:prstGeom prst="roundRect">
            <a:avLst/>
          </a:prstGeom>
          <a:solidFill>
            <a:srgbClr val="00A6D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Outlier Removal</a:t>
            </a:r>
            <a:endParaRPr sz="20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Gebogen PIJL-OMHOOG 20"/>
          <p:cNvSpPr/>
          <p:nvPr/>
        </p:nvSpPr>
        <p:spPr>
          <a:xfrm rot="5400000">
            <a:off x="3645035" y="3806114"/>
            <a:ext cx="613394" cy="615660"/>
          </a:xfrm>
          <a:prstGeom prst="bentUpArrow">
            <a:avLst>
              <a:gd name="adj1" fmla="val 25000"/>
              <a:gd name="adj2" fmla="val 25000"/>
              <a:gd name="adj3" fmla="val 3863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"/>
          </a:p>
        </p:txBody>
      </p:sp>
      <p:sp>
        <p:nvSpPr>
          <p:cNvPr id="22" name="Gebogen PIJL-OMHOOG 21"/>
          <p:cNvSpPr/>
          <p:nvPr/>
        </p:nvSpPr>
        <p:spPr>
          <a:xfrm rot="5400000">
            <a:off x="4545035" y="4886114"/>
            <a:ext cx="613394" cy="615660"/>
          </a:xfrm>
          <a:prstGeom prst="bentUpArrow">
            <a:avLst>
              <a:gd name="adj1" fmla="val 25000"/>
              <a:gd name="adj2" fmla="val 25000"/>
              <a:gd name="adj3" fmla="val 3863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"/>
          </a:p>
        </p:txBody>
      </p:sp>
      <p:sp>
        <p:nvSpPr>
          <p:cNvPr id="25" name="Tekstvak 2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2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68692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Goal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47" y="1039255"/>
            <a:ext cx="7284027" cy="546302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CA6EDE4D-98BC-4543-9E04-D9815C2569AA}"/>
              </a:ext>
            </a:extLst>
          </p:cNvPr>
          <p:cNvSpPr/>
          <p:nvPr/>
        </p:nvSpPr>
        <p:spPr>
          <a:xfrm>
            <a:off x="3589545" y="6550221"/>
            <a:ext cx="3658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3dfier output (3D Geoinformation Group, 2019)</a:t>
            </a:r>
          </a:p>
        </p:txBody>
      </p:sp>
    </p:spTree>
    <p:extLst>
      <p:ext uri="{BB962C8B-B14F-4D97-AF65-F5344CB8AC3E}">
        <p14:creationId xmlns:p14="http://schemas.microsoft.com/office/powerpoint/2010/main" val="657895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32" y="1359796"/>
            <a:ext cx="1458813" cy="2099343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73" y="4208709"/>
            <a:ext cx="1458812" cy="2199439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837" y="4188613"/>
            <a:ext cx="1367350" cy="2199438"/>
          </a:xfrm>
          <a:prstGeom prst="rect">
            <a:avLst/>
          </a:prstGeom>
        </p:spPr>
      </p:pic>
      <p:sp>
        <p:nvSpPr>
          <p:cNvPr id="16" name="Tekstvak 15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7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Filter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6C042A2-8536-4180-AB48-A2BCAAE701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59" r="30415"/>
          <a:stretch/>
        </p:blipFill>
        <p:spPr>
          <a:xfrm>
            <a:off x="2939613" y="4188614"/>
            <a:ext cx="861495" cy="2199438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EC37BF62-5100-4368-BA54-C8950EE74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767" y="5968322"/>
            <a:ext cx="1518840" cy="433274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9D9E3C2A-220A-4320-BE64-F799ED3DFB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284" r="28835"/>
          <a:stretch/>
        </p:blipFill>
        <p:spPr>
          <a:xfrm>
            <a:off x="6821561" y="4381318"/>
            <a:ext cx="724112" cy="1659265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B1B9F42E-74FF-4A69-A3CF-2C692C296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3789" y="6182747"/>
            <a:ext cx="2172978" cy="225398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98E3EE8D-3911-40E0-80B2-786BB2B1C9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378" y="1360573"/>
            <a:ext cx="1193923" cy="2281411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AC0BB273-E07C-4C2C-BEAD-7B2F31720D4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5814" t="16508" r="8339" b="14426"/>
          <a:stretch/>
        </p:blipFill>
        <p:spPr>
          <a:xfrm>
            <a:off x="5252762" y="4535991"/>
            <a:ext cx="1268612" cy="13716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AF139C17-C8A0-497F-B125-49F1213E6D4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8496" t="19253" r="9954" b="14849"/>
          <a:stretch/>
        </p:blipFill>
        <p:spPr>
          <a:xfrm>
            <a:off x="1864270" y="4515897"/>
            <a:ext cx="1216947" cy="1371600"/>
          </a:xfrm>
          <a:prstGeom prst="rect">
            <a:avLst/>
          </a:prstGeom>
        </p:spPr>
      </p:pic>
      <p:sp>
        <p:nvSpPr>
          <p:cNvPr id="32" name="Tijdelijke aanduiding voor inhoud 2">
            <a:extLst>
              <a:ext uri="{FF2B5EF4-FFF2-40B4-BE49-F238E27FC236}">
                <a16:creationId xmlns:a16="http://schemas.microsoft.com/office/drawing/2014/main" id="{63AF80E7-D2D2-48EA-B5DA-241ECAC05924}"/>
              </a:ext>
            </a:extLst>
          </p:cNvPr>
          <p:cNvSpPr txBox="1">
            <a:spLocks/>
          </p:cNvSpPr>
          <p:nvPr/>
        </p:nvSpPr>
        <p:spPr>
          <a:xfrm>
            <a:off x="1786437" y="6471076"/>
            <a:ext cx="2624791" cy="364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Avg. Intensity: 1460 </a:t>
            </a:r>
            <a:endParaRPr lang="en-US" sz="1800" dirty="0"/>
          </a:p>
        </p:txBody>
      </p:sp>
      <p:sp>
        <p:nvSpPr>
          <p:cNvPr id="33" name="Tijdelijke aanduiding voor inhoud 2">
            <a:extLst>
              <a:ext uri="{FF2B5EF4-FFF2-40B4-BE49-F238E27FC236}">
                <a16:creationId xmlns:a16="http://schemas.microsoft.com/office/drawing/2014/main" id="{572A1B85-A5D2-4E91-996D-1799213AC8C6}"/>
              </a:ext>
            </a:extLst>
          </p:cNvPr>
          <p:cNvSpPr txBox="1">
            <a:spLocks/>
          </p:cNvSpPr>
          <p:nvPr/>
        </p:nvSpPr>
        <p:spPr>
          <a:xfrm>
            <a:off x="1604370" y="1266359"/>
            <a:ext cx="4570006" cy="288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Rules: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A segment needs to consist of at least 50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A segment’s average intensity value needs to be below 100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A segment’s average number of returns should be above 1.5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A segment’s maximum height is 50m</a:t>
            </a:r>
            <a:endParaRPr lang="en-US" sz="1800" dirty="0"/>
          </a:p>
        </p:txBody>
      </p:sp>
      <p:sp>
        <p:nvSpPr>
          <p:cNvPr id="34" name="Tijdelijke aanduiding voor inhoud 2">
            <a:extLst>
              <a:ext uri="{FF2B5EF4-FFF2-40B4-BE49-F238E27FC236}">
                <a16:creationId xmlns:a16="http://schemas.microsoft.com/office/drawing/2014/main" id="{5DC9CA8C-26F2-4185-911A-8079239C5424}"/>
              </a:ext>
            </a:extLst>
          </p:cNvPr>
          <p:cNvSpPr txBox="1">
            <a:spLocks/>
          </p:cNvSpPr>
          <p:nvPr/>
        </p:nvSpPr>
        <p:spPr>
          <a:xfrm>
            <a:off x="5293791" y="6471076"/>
            <a:ext cx="2624791" cy="364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Avg. nr of returns: 1.3</a:t>
            </a:r>
            <a:endParaRPr lang="en-US" sz="1800" dirty="0"/>
          </a:p>
        </p:txBody>
      </p:sp>
      <p:sp>
        <p:nvSpPr>
          <p:cNvPr id="35" name="Tijdelijke aanduiding voor inhoud 2">
            <a:extLst>
              <a:ext uri="{FF2B5EF4-FFF2-40B4-BE49-F238E27FC236}">
                <a16:creationId xmlns:a16="http://schemas.microsoft.com/office/drawing/2014/main" id="{FBCDAAD5-F310-4E8A-A00E-3884DA865A42}"/>
              </a:ext>
            </a:extLst>
          </p:cNvPr>
          <p:cNvSpPr txBox="1">
            <a:spLocks/>
          </p:cNvSpPr>
          <p:nvPr/>
        </p:nvSpPr>
        <p:spPr>
          <a:xfrm>
            <a:off x="6174378" y="3640241"/>
            <a:ext cx="2624791" cy="364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Max height: 70m</a:t>
            </a:r>
          </a:p>
        </p:txBody>
      </p:sp>
    </p:spTree>
    <p:extLst>
      <p:ext uri="{BB962C8B-B14F-4D97-AF65-F5344CB8AC3E}">
        <p14:creationId xmlns:p14="http://schemas.microsoft.com/office/powerpoint/2010/main" val="3708147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1574008" y="763802"/>
            <a:ext cx="7393349" cy="1790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Random Sample Consensus (RANSAC)</a:t>
            </a:r>
            <a:endParaRPr lang="en-US" sz="1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94" y="1400691"/>
            <a:ext cx="5852172" cy="438912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0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Planarity Check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8ED4F67-30C6-411A-ADA5-946E4117CB05}"/>
              </a:ext>
            </a:extLst>
          </p:cNvPr>
          <p:cNvSpPr/>
          <p:nvPr/>
        </p:nvSpPr>
        <p:spPr>
          <a:xfrm>
            <a:off x="4063178" y="5686171"/>
            <a:ext cx="2802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2D RANSAC (</a:t>
            </a:r>
            <a:r>
              <a:rPr lang="en-US" sz="1400" dirty="0" err="1"/>
              <a:t>Pedregosa</a:t>
            </a:r>
            <a:r>
              <a:rPr lang="en-US" sz="1400" dirty="0"/>
              <a:t> et Al., 2008)</a:t>
            </a:r>
          </a:p>
        </p:txBody>
      </p:sp>
    </p:spTree>
    <p:extLst>
      <p:ext uri="{BB962C8B-B14F-4D97-AF65-F5344CB8AC3E}">
        <p14:creationId xmlns:p14="http://schemas.microsoft.com/office/powerpoint/2010/main" val="989090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37" y="2378479"/>
            <a:ext cx="3688087" cy="27660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94" y="2497973"/>
            <a:ext cx="3369432" cy="2527074"/>
          </a:xfrm>
          <a:prstGeom prst="rect">
            <a:avLst/>
          </a:prstGeom>
        </p:spPr>
      </p:pic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1574008" y="1811812"/>
            <a:ext cx="6877051" cy="4225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Remove:</a:t>
            </a:r>
            <a:endParaRPr lang="en-US" i="1" dirty="0"/>
          </a:p>
        </p:txBody>
      </p:sp>
      <p:sp>
        <p:nvSpPr>
          <p:cNvPr id="7" name="Tekstvak 6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9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Planarity Check</a:t>
            </a:r>
            <a:endParaRPr lang="en-GB" sz="36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4379259" y="5529189"/>
            <a:ext cx="2173093" cy="364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Distance &lt; 100mm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5641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761" y="2190400"/>
            <a:ext cx="4159141" cy="311935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2689164"/>
            <a:ext cx="3081950" cy="2311463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1574008" y="1811812"/>
            <a:ext cx="6877051" cy="4225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Do not remove</a:t>
            </a:r>
            <a:endParaRPr lang="en-US" i="1" dirty="0"/>
          </a:p>
        </p:txBody>
      </p:sp>
      <p:sp>
        <p:nvSpPr>
          <p:cNvPr id="9" name="Tekstvak 8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8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Planarity Check</a:t>
            </a:r>
            <a:endParaRPr lang="en-GB" sz="36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ijdelijke aanduiding voor inhoud 2"/>
          <p:cNvSpPr txBox="1">
            <a:spLocks/>
          </p:cNvSpPr>
          <p:nvPr/>
        </p:nvSpPr>
        <p:spPr>
          <a:xfrm>
            <a:off x="4379259" y="5529189"/>
            <a:ext cx="2173093" cy="364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Distance &gt; 100mm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6051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vak 8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8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Sub-Planarity Check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048657" y="5187760"/>
            <a:ext cx="3770252" cy="641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Low number of returns to identify planes within segments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D89FD4-EAEC-4AA0-B6DD-32397082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83" y="1530158"/>
            <a:ext cx="3169920" cy="36576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368DB6F-87E0-4F80-8416-8E9596C8B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658" y="1441716"/>
            <a:ext cx="3169920" cy="36576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595020A-116E-492A-B056-7DE701D1D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117" y="5258435"/>
            <a:ext cx="2172978" cy="2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35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88" y="4659942"/>
            <a:ext cx="2400000" cy="1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90" y="711747"/>
            <a:ext cx="2400000" cy="18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39" y="792522"/>
            <a:ext cx="2400000" cy="1800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88" y="738926"/>
            <a:ext cx="2400000" cy="18000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39" y="2566106"/>
            <a:ext cx="2400000" cy="1800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39" y="2566106"/>
            <a:ext cx="2400000" cy="1800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88" y="2604305"/>
            <a:ext cx="2400000" cy="18000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90" y="4659942"/>
            <a:ext cx="2400000" cy="1800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39" y="4659942"/>
            <a:ext cx="2400000" cy="1800000"/>
          </a:xfrm>
          <a:prstGeom prst="rect">
            <a:avLst/>
          </a:prstGeom>
        </p:spPr>
      </p:pic>
      <p:sp>
        <p:nvSpPr>
          <p:cNvPr id="13" name="Tekstvak 12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5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Sub-Planarity Check</a:t>
            </a:r>
          </a:p>
        </p:txBody>
      </p:sp>
    </p:spTree>
    <p:extLst>
      <p:ext uri="{BB962C8B-B14F-4D97-AF65-F5344CB8AC3E}">
        <p14:creationId xmlns:p14="http://schemas.microsoft.com/office/powerpoint/2010/main" val="1780592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78" y="1338346"/>
            <a:ext cx="5852172" cy="4389129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1574008" y="763802"/>
            <a:ext cx="7393349" cy="1790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Density-Based Spatial Clustering of Applications with Noise (DBSCAN)</a:t>
            </a:r>
            <a:endParaRPr lang="en-US" sz="1800" dirty="0"/>
          </a:p>
        </p:txBody>
      </p:sp>
      <p:sp>
        <p:nvSpPr>
          <p:cNvPr id="9" name="Tekstvak 8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0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Outlier Removal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709007-628B-4B9B-A30E-4C2118A69701}"/>
              </a:ext>
            </a:extLst>
          </p:cNvPr>
          <p:cNvSpPr/>
          <p:nvPr/>
        </p:nvSpPr>
        <p:spPr>
          <a:xfrm>
            <a:off x="4014461" y="5515773"/>
            <a:ext cx="2569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DBSCAN (</a:t>
            </a:r>
            <a:r>
              <a:rPr lang="en-US" sz="1400" dirty="0" err="1"/>
              <a:t>Pedregosa</a:t>
            </a:r>
            <a:r>
              <a:rPr lang="en-US" sz="1400" dirty="0"/>
              <a:t> et Al., 2008)</a:t>
            </a:r>
          </a:p>
        </p:txBody>
      </p:sp>
    </p:spTree>
    <p:extLst>
      <p:ext uri="{BB962C8B-B14F-4D97-AF65-F5344CB8AC3E}">
        <p14:creationId xmlns:p14="http://schemas.microsoft.com/office/powerpoint/2010/main" val="1864614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686" y="2761899"/>
            <a:ext cx="2400000" cy="1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37" y="2761899"/>
            <a:ext cx="2400000" cy="18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2761899"/>
            <a:ext cx="2400000" cy="18000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8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Outlier Removal</a:t>
            </a:r>
          </a:p>
        </p:txBody>
      </p:sp>
    </p:spTree>
    <p:extLst>
      <p:ext uri="{BB962C8B-B14F-4D97-AF65-F5344CB8AC3E}">
        <p14:creationId xmlns:p14="http://schemas.microsoft.com/office/powerpoint/2010/main" val="4032852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8E1F801-DF27-48B0-8BD7-B3D6BD956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31" t="12627" r="3512" b="3811"/>
          <a:stretch/>
        </p:blipFill>
        <p:spPr>
          <a:xfrm>
            <a:off x="1793992" y="1537981"/>
            <a:ext cx="7350008" cy="4772968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Modelling Parameters</a:t>
            </a:r>
          </a:p>
        </p:txBody>
      </p:sp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718270" y="1294294"/>
            <a:ext cx="6732789" cy="504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Tree Top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7A01245D-F917-417A-A65B-46FE3960FE89}"/>
              </a:ext>
            </a:extLst>
          </p:cNvPr>
          <p:cNvSpPr txBox="1">
            <a:spLocks/>
          </p:cNvSpPr>
          <p:nvPr/>
        </p:nvSpPr>
        <p:spPr>
          <a:xfrm>
            <a:off x="1718270" y="2151198"/>
            <a:ext cx="6732789" cy="504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Higher Periphery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AE7B9607-E676-44F4-823D-5A91014B3C41}"/>
              </a:ext>
            </a:extLst>
          </p:cNvPr>
          <p:cNvSpPr txBox="1">
            <a:spLocks/>
          </p:cNvSpPr>
          <p:nvPr/>
        </p:nvSpPr>
        <p:spPr>
          <a:xfrm>
            <a:off x="1718270" y="3015072"/>
            <a:ext cx="6732789" cy="504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Periphery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8ADB0DDE-5B81-493D-9D30-43581B1886C0}"/>
              </a:ext>
            </a:extLst>
          </p:cNvPr>
          <p:cNvSpPr txBox="1">
            <a:spLocks/>
          </p:cNvSpPr>
          <p:nvPr/>
        </p:nvSpPr>
        <p:spPr>
          <a:xfrm>
            <a:off x="1718270" y="3550055"/>
            <a:ext cx="6732789" cy="504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Lower Periphery</a:t>
            </a: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D77276A2-D0CB-49C3-A0E3-79165383D4BC}"/>
              </a:ext>
            </a:extLst>
          </p:cNvPr>
          <p:cNvSpPr txBox="1">
            <a:spLocks/>
          </p:cNvSpPr>
          <p:nvPr/>
        </p:nvSpPr>
        <p:spPr>
          <a:xfrm>
            <a:off x="1718269" y="4054415"/>
            <a:ext cx="6732789" cy="504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Crown Base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7BF0B103-6B49-43CD-867B-A8C9C9810DA9}"/>
              </a:ext>
            </a:extLst>
          </p:cNvPr>
          <p:cNvSpPr txBox="1">
            <a:spLocks/>
          </p:cNvSpPr>
          <p:nvPr/>
        </p:nvSpPr>
        <p:spPr>
          <a:xfrm>
            <a:off x="1718268" y="5733271"/>
            <a:ext cx="6732789" cy="504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Tree Base, Ground Height</a:t>
            </a:r>
          </a:p>
        </p:txBody>
      </p:sp>
    </p:spTree>
    <p:extLst>
      <p:ext uri="{BB962C8B-B14F-4D97-AF65-F5344CB8AC3E}">
        <p14:creationId xmlns:p14="http://schemas.microsoft.com/office/powerpoint/2010/main" val="1359782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7" t="15050" r="26137" b="19091"/>
          <a:stretch/>
        </p:blipFill>
        <p:spPr>
          <a:xfrm>
            <a:off x="4000502" y="4104410"/>
            <a:ext cx="2710689" cy="236912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29" y="999348"/>
            <a:ext cx="6524999" cy="292981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91613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79" y="2456153"/>
            <a:ext cx="2819400" cy="271462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47" y="2456153"/>
            <a:ext cx="3270079" cy="2714625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Goal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800" dirty="0">
              <a:latin typeface="Bahnschrift SemiBold SemiConden" panose="020B0502040204020203" pitchFamily="34" charset="0"/>
              <a:ea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960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94" y="2298123"/>
            <a:ext cx="3232554" cy="228426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44" y="2297634"/>
            <a:ext cx="3233248" cy="2284759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9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Modelling</a:t>
            </a:r>
          </a:p>
        </p:txBody>
      </p:sp>
      <p:sp>
        <p:nvSpPr>
          <p:cNvPr id="11" name="Tijdelijke aanduiding voor inhoud 2"/>
          <p:cNvSpPr txBox="1">
            <a:spLocks/>
          </p:cNvSpPr>
          <p:nvPr/>
        </p:nvSpPr>
        <p:spPr>
          <a:xfrm>
            <a:off x="2626665" y="4643029"/>
            <a:ext cx="2173093" cy="364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Convex Hull</a:t>
            </a:r>
            <a:endParaRPr lang="en-US" sz="1800" dirty="0"/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6436664" y="4643029"/>
            <a:ext cx="1792937" cy="364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Alpha Shape</a:t>
            </a:r>
            <a:endParaRPr lang="en-US" sz="1800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BD568AE6-0EA6-4283-B3E9-499903D6F4A7}"/>
              </a:ext>
            </a:extLst>
          </p:cNvPr>
          <p:cNvSpPr/>
          <p:nvPr/>
        </p:nvSpPr>
        <p:spPr>
          <a:xfrm>
            <a:off x="5927040" y="5114166"/>
            <a:ext cx="2402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Alpha shape (</a:t>
            </a:r>
            <a:r>
              <a:rPr lang="en-US" sz="1400" dirty="0" err="1"/>
              <a:t>Eich</a:t>
            </a:r>
            <a:r>
              <a:rPr lang="en-US" sz="1400" dirty="0"/>
              <a:t> et Al., 2008)</a:t>
            </a:r>
          </a:p>
        </p:txBody>
      </p:sp>
    </p:spTree>
    <p:extLst>
      <p:ext uri="{BB962C8B-B14F-4D97-AF65-F5344CB8AC3E}">
        <p14:creationId xmlns:p14="http://schemas.microsoft.com/office/powerpoint/2010/main" val="2862877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vak 12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5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Modelling</a:t>
            </a:r>
          </a:p>
        </p:txBody>
      </p:sp>
      <p:pic>
        <p:nvPicPr>
          <p:cNvPr id="22" name="Afbeelding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22" y="2842344"/>
            <a:ext cx="1362972" cy="1260000"/>
          </a:xfrm>
          <a:prstGeom prst="rect">
            <a:avLst/>
          </a:prstGeom>
        </p:spPr>
      </p:pic>
      <p:pic>
        <p:nvPicPr>
          <p:cNvPr id="23" name="Afbeelding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5" y="2777423"/>
            <a:ext cx="1362971" cy="1260000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66" y="2842344"/>
            <a:ext cx="1362972" cy="1260000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33" y="2842344"/>
            <a:ext cx="1362971" cy="1260000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1979398" y="4416555"/>
            <a:ext cx="7064992" cy="366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LOD0		LOD1		LOD2		LOD3.0		LOD3.1</a:t>
            </a:r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02" y="2842344"/>
            <a:ext cx="136297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48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vak 12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5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Type Classification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4DFC758-2263-4D16-AADC-2F532912D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3" t="12584" r="8022"/>
          <a:stretch/>
        </p:blipFill>
        <p:spPr>
          <a:xfrm>
            <a:off x="1914525" y="2059021"/>
            <a:ext cx="6795094" cy="2739961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B5BE114D-F02A-4B99-8099-29E0CA1C658A}"/>
              </a:ext>
            </a:extLst>
          </p:cNvPr>
          <p:cNvSpPr txBox="1">
            <a:spLocks/>
          </p:cNvSpPr>
          <p:nvPr/>
        </p:nvSpPr>
        <p:spPr>
          <a:xfrm>
            <a:off x="1574008" y="763802"/>
            <a:ext cx="7393349" cy="1790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Genera</a:t>
            </a:r>
            <a:endParaRPr lang="en-US" sz="1800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AEB0C7F8-534F-411B-937D-A9865F362C42}"/>
              </a:ext>
            </a:extLst>
          </p:cNvPr>
          <p:cNvSpPr txBox="1">
            <a:spLocks/>
          </p:cNvSpPr>
          <p:nvPr/>
        </p:nvSpPr>
        <p:spPr>
          <a:xfrm>
            <a:off x="4048014" y="1836498"/>
            <a:ext cx="2445335" cy="397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Average intensity	</a:t>
            </a:r>
          </a:p>
        </p:txBody>
      </p:sp>
    </p:spTree>
    <p:extLst>
      <p:ext uri="{BB962C8B-B14F-4D97-AF65-F5344CB8AC3E}">
        <p14:creationId xmlns:p14="http://schemas.microsoft.com/office/powerpoint/2010/main" val="218524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vak 12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5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Type Classification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FA1E906-4886-4983-99A6-A47886D9E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9" t="15624" r="16672" b="26147"/>
          <a:stretch/>
        </p:blipFill>
        <p:spPr>
          <a:xfrm>
            <a:off x="2083302" y="2236049"/>
            <a:ext cx="2797199" cy="123073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18A2FD3-549C-4A34-B25A-2D6F0CB08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23" t="16710" r="9756" b="33416"/>
          <a:stretch/>
        </p:blipFill>
        <p:spPr>
          <a:xfrm>
            <a:off x="5353487" y="2236047"/>
            <a:ext cx="2797199" cy="101971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F6236CB-43FA-4C89-AC6A-2F249F7437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43" t="12740" r="2067" b="17141"/>
          <a:stretch/>
        </p:blipFill>
        <p:spPr>
          <a:xfrm>
            <a:off x="3195376" y="3864234"/>
            <a:ext cx="3989196" cy="1507252"/>
          </a:xfrm>
          <a:prstGeom prst="rect">
            <a:avLst/>
          </a:prstGeom>
        </p:spPr>
      </p:pic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1044D7D-AFDC-4FB3-956C-7BFBAB644ED0}"/>
              </a:ext>
            </a:extLst>
          </p:cNvPr>
          <p:cNvSpPr txBox="1">
            <a:spLocks/>
          </p:cNvSpPr>
          <p:nvPr/>
        </p:nvSpPr>
        <p:spPr>
          <a:xfrm>
            <a:off x="2387513" y="1838591"/>
            <a:ext cx="2445335" cy="397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Average intensity	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4AA588C4-27FE-4729-A91B-A565745C90D9}"/>
              </a:ext>
            </a:extLst>
          </p:cNvPr>
          <p:cNvSpPr txBox="1">
            <a:spLocks/>
          </p:cNvSpPr>
          <p:nvPr/>
        </p:nvSpPr>
        <p:spPr>
          <a:xfrm>
            <a:off x="5529417" y="1838591"/>
            <a:ext cx="2519314" cy="398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Average nr of returns	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A964F62-98D9-4ADB-9F21-8BB87A5CA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987" y="5459338"/>
            <a:ext cx="4706007" cy="619211"/>
          </a:xfrm>
          <a:prstGeom prst="rect">
            <a:avLst/>
          </a:prstGeom>
        </p:spPr>
      </p:pic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AE4226D5-EDB3-4D1E-82DC-F3AD97849484}"/>
              </a:ext>
            </a:extLst>
          </p:cNvPr>
          <p:cNvSpPr txBox="1">
            <a:spLocks/>
          </p:cNvSpPr>
          <p:nvPr/>
        </p:nvSpPr>
        <p:spPr>
          <a:xfrm>
            <a:off x="1574008" y="763802"/>
            <a:ext cx="7393349" cy="1790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Clades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6162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2" t="14281" r="38304" b="11756"/>
          <a:stretch/>
        </p:blipFill>
        <p:spPr>
          <a:xfrm>
            <a:off x="6993079" y="2608118"/>
            <a:ext cx="1496292" cy="2130136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1" t="13559" r="29171" b="11756"/>
          <a:stretch/>
        </p:blipFill>
        <p:spPr>
          <a:xfrm>
            <a:off x="1828799" y="2608118"/>
            <a:ext cx="2286000" cy="215091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t="14973" r="33839" b="12147"/>
          <a:stretch/>
        </p:blipFill>
        <p:spPr>
          <a:xfrm>
            <a:off x="4691012" y="2623704"/>
            <a:ext cx="1589809" cy="2098964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9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914527" y="1899353"/>
            <a:ext cx="3323999" cy="708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Good examples</a:t>
            </a:r>
          </a:p>
        </p:txBody>
      </p:sp>
    </p:spTree>
    <p:extLst>
      <p:ext uri="{BB962C8B-B14F-4D97-AF65-F5344CB8AC3E}">
        <p14:creationId xmlns:p14="http://schemas.microsoft.com/office/powerpoint/2010/main" val="3068102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24101" r="24023" b="20192"/>
          <a:stretch/>
        </p:blipFill>
        <p:spPr>
          <a:xfrm>
            <a:off x="6140892" y="2886831"/>
            <a:ext cx="3003108" cy="1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4" t="21215" r="24666" b="20192"/>
          <a:stretch/>
        </p:blipFill>
        <p:spPr>
          <a:xfrm>
            <a:off x="3456987" y="2886831"/>
            <a:ext cx="2784238" cy="18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7" t="15731" r="34067" b="13265"/>
          <a:stretch/>
        </p:blipFill>
        <p:spPr>
          <a:xfrm>
            <a:off x="1683329" y="2426277"/>
            <a:ext cx="1773658" cy="21600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8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914527" y="1899353"/>
            <a:ext cx="3323999" cy="708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Remaining inaccuracies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979398" y="4586279"/>
            <a:ext cx="7064992" cy="366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Outliers			Under-segmentation		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84297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01BCD5D-E314-492A-A14D-6E74DCED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008" y="3185329"/>
            <a:ext cx="7574135" cy="36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03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718EC71-0143-4543-9469-70515AF14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006" y="3190672"/>
            <a:ext cx="7580766" cy="36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46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301F6E9-F59B-4780-B66A-2B57B46D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34" y="3182112"/>
            <a:ext cx="7580766" cy="36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54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0" t="13710" r="26615" b="17595"/>
          <a:stretch/>
        </p:blipFill>
        <p:spPr>
          <a:xfrm>
            <a:off x="5418376" y="2514601"/>
            <a:ext cx="3315632" cy="288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9" t="16308" r="27247" b="14419"/>
          <a:stretch/>
        </p:blipFill>
        <p:spPr>
          <a:xfrm>
            <a:off x="1735284" y="2514601"/>
            <a:ext cx="3323999" cy="288000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735284" y="5488835"/>
            <a:ext cx="3323999" cy="708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Penetrating the irregular ground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10011" y="5448195"/>
            <a:ext cx="3323999" cy="708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Open Gap</a:t>
            </a:r>
          </a:p>
          <a:p>
            <a:r>
              <a:rPr lang="en-US" sz="1800" dirty="0"/>
              <a:t>Penetration</a:t>
            </a:r>
          </a:p>
        </p:txBody>
      </p:sp>
    </p:spTree>
    <p:extLst>
      <p:ext uri="{BB962C8B-B14F-4D97-AF65-F5344CB8AC3E}">
        <p14:creationId xmlns:p14="http://schemas.microsoft.com/office/powerpoint/2010/main" val="130013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47" y="2394417"/>
            <a:ext cx="7471355" cy="22680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38" y="857220"/>
            <a:ext cx="3752953" cy="891464"/>
          </a:xfrm>
          <a:prstGeom prst="rect">
            <a:avLst/>
          </a:prstGeom>
        </p:spPr>
      </p:pic>
      <p:cxnSp>
        <p:nvCxnSpPr>
          <p:cNvPr id="4" name="Rechte verbindingslijn met pijl 3"/>
          <p:cNvCxnSpPr>
            <a:stCxn id="2" idx="2"/>
          </p:cNvCxnSpPr>
          <p:nvPr/>
        </p:nvCxnSpPr>
        <p:spPr>
          <a:xfrm flipH="1">
            <a:off x="5974773" y="1748684"/>
            <a:ext cx="1117940" cy="88472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1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015432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641907-B48F-4745-994F-0E915C7C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22" y="1084515"/>
            <a:ext cx="7098847" cy="263146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B7EE903-CA70-4012-89A1-2F2B2303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3665732"/>
            <a:ext cx="7193970" cy="2862322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4EF51C8B-2DBC-424B-9C33-B8A3540FDCE8}"/>
              </a:ext>
            </a:extLst>
          </p:cNvPr>
          <p:cNvSpPr/>
          <p:nvPr/>
        </p:nvSpPr>
        <p:spPr>
          <a:xfrm>
            <a:off x="4675714" y="3416339"/>
            <a:ext cx="1616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(Verdie et al., 2008)</a:t>
            </a:r>
          </a:p>
        </p:txBody>
      </p:sp>
    </p:spTree>
    <p:extLst>
      <p:ext uri="{BB962C8B-B14F-4D97-AF65-F5344CB8AC3E}">
        <p14:creationId xmlns:p14="http://schemas.microsoft.com/office/powerpoint/2010/main" val="3899382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Comparison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5B1724C-591C-46B3-B252-498AE9DE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508594"/>
            <a:ext cx="6873836" cy="192040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CAE4FF2-9211-44BB-83C0-BECEA706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351" y="4171875"/>
            <a:ext cx="1899694" cy="222012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BA538B3-D770-4426-8794-A103DD57E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260" y="4136831"/>
            <a:ext cx="2914498" cy="173954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27D14E9-CDE6-4EF7-871A-0E6D3CBEC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24"/>
          <a:stretch/>
        </p:blipFill>
        <p:spPr>
          <a:xfrm>
            <a:off x="1853381" y="4732139"/>
            <a:ext cx="1944671" cy="1099599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5E289407-60BD-4989-9130-8F46E6E6CCBF}"/>
              </a:ext>
            </a:extLst>
          </p:cNvPr>
          <p:cNvSpPr/>
          <p:nvPr/>
        </p:nvSpPr>
        <p:spPr>
          <a:xfrm>
            <a:off x="4876794" y="3429000"/>
            <a:ext cx="949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(Du, 2019)</a:t>
            </a:r>
          </a:p>
        </p:txBody>
      </p:sp>
    </p:spTree>
    <p:extLst>
      <p:ext uri="{BB962C8B-B14F-4D97-AF65-F5344CB8AC3E}">
        <p14:creationId xmlns:p14="http://schemas.microsoft.com/office/powerpoint/2010/main" val="952611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 txBox="1">
            <a:spLocks/>
          </p:cNvSpPr>
          <p:nvPr/>
        </p:nvSpPr>
        <p:spPr>
          <a:xfrm>
            <a:off x="1806922" y="1181852"/>
            <a:ext cx="6877051" cy="485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i="1" dirty="0"/>
              <a:t>How can 3D tree models at varying Levels of Detail be automatically constructed from airborne LiDAR point cloud data?</a:t>
            </a: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implementation shows 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 is estimated to be up to 70%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Multiple LODs supported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/>
          </a:p>
          <a:p>
            <a:r>
              <a:rPr lang="en-GB" sz="1800" i="1" dirty="0"/>
              <a:t>How can a final implementation be made to fit into the 3dfier pipeline?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simple visualization, it 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a seamless fit, more work needs to be done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466591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 txBox="1">
            <a:spLocks/>
          </p:cNvSpPr>
          <p:nvPr/>
        </p:nvSpPr>
        <p:spPr>
          <a:xfrm>
            <a:off x="1806922" y="1181852"/>
            <a:ext cx="6877051" cy="485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Ground Truth for AHN3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Post-Segmentation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Tree trunks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Seamless integration 3dfier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94490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64057" r="909" b="7171"/>
          <a:stretch/>
        </p:blipFill>
        <p:spPr>
          <a:xfrm>
            <a:off x="1" y="5378163"/>
            <a:ext cx="9144001" cy="147983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64057" r="909" b="7171"/>
          <a:stretch/>
        </p:blipFill>
        <p:spPr>
          <a:xfrm>
            <a:off x="-1" y="0"/>
            <a:ext cx="9144001" cy="196388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t="64057" r="909" b="7171"/>
          <a:stretch/>
        </p:blipFill>
        <p:spPr>
          <a:xfrm>
            <a:off x="8011392" y="806596"/>
            <a:ext cx="1132609" cy="572885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13030" r="909" b="7171"/>
          <a:stretch/>
        </p:blipFill>
        <p:spPr>
          <a:xfrm>
            <a:off x="2" y="1691123"/>
            <a:ext cx="8977747" cy="410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547" y="674007"/>
            <a:ext cx="8104909" cy="1289877"/>
          </a:xfrm>
          <a:effectLst/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Automatic construction of 3D tree models from</a:t>
            </a:r>
            <a:br>
              <a:rPr lang="en-GB" sz="28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28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airborne </a:t>
            </a:r>
            <a:r>
              <a:rPr lang="en-GB" sz="2800" dirty="0" err="1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LiDAR</a:t>
            </a:r>
            <a:r>
              <a:rPr lang="en-GB" sz="28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 data in multiple levels of detail</a:t>
            </a:r>
            <a:endParaRPr lang="en-US" sz="28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545" y="4722237"/>
            <a:ext cx="4062846" cy="1020793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Geert Jan (Rob) de Groot </a:t>
            </a:r>
          </a:p>
          <a:p>
            <a:r>
              <a:rPr lang="en-US" sz="19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g.j.robdegroot@gmail.com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Afbeelding 11" descr="Image result for tu delft logo whit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1" r="46804" b="9245"/>
          <a:stretch/>
        </p:blipFill>
        <p:spPr bwMode="auto">
          <a:xfrm>
            <a:off x="353292" y="5608321"/>
            <a:ext cx="2481348" cy="90424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2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6712529" y="5785312"/>
            <a:ext cx="2265218" cy="836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Supervisors:</a:t>
            </a:r>
          </a:p>
          <a:p>
            <a:r>
              <a:rPr lang="en-US" sz="21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Prof. dr. </a:t>
            </a:r>
            <a:r>
              <a:rPr lang="en-US" sz="2100" dirty="0" err="1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Jantien</a:t>
            </a:r>
            <a:r>
              <a:rPr lang="en-US" sz="21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100" dirty="0" err="1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Stoter</a:t>
            </a:r>
            <a:endParaRPr lang="en-US" sz="21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1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Dr. Hugo </a:t>
            </a:r>
            <a:r>
              <a:rPr lang="en-US" sz="2100" dirty="0" err="1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Ledoux</a:t>
            </a:r>
            <a:endParaRPr lang="en-US" sz="21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 descr="https://3d.bk.tudelft.nl/img/logos/tud-3dgeoinfo-black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64"/>
          <a:stretch/>
        </p:blipFill>
        <p:spPr bwMode="auto">
          <a:xfrm>
            <a:off x="6200201" y="6095017"/>
            <a:ext cx="436131" cy="466548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50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47" y="2394000"/>
            <a:ext cx="7471355" cy="2268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38" y="857220"/>
            <a:ext cx="3752953" cy="891464"/>
          </a:xfrm>
          <a:prstGeom prst="rect">
            <a:avLst/>
          </a:prstGeom>
        </p:spPr>
      </p:pic>
      <p:cxnSp>
        <p:nvCxnSpPr>
          <p:cNvPr id="8" name="Rechte verbindingslijn met pijl 7"/>
          <p:cNvCxnSpPr>
            <a:stCxn id="7" idx="2"/>
          </p:cNvCxnSpPr>
          <p:nvPr/>
        </p:nvCxnSpPr>
        <p:spPr>
          <a:xfrm flipH="1">
            <a:off x="5974773" y="1748684"/>
            <a:ext cx="1117940" cy="88472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1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04306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47" y="2394000"/>
            <a:ext cx="7471355" cy="2268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238" y="857220"/>
            <a:ext cx="3752953" cy="891464"/>
          </a:xfrm>
          <a:prstGeom prst="rect">
            <a:avLst/>
          </a:prstGeom>
        </p:spPr>
      </p:pic>
      <p:cxnSp>
        <p:nvCxnSpPr>
          <p:cNvPr id="8" name="Rechte verbindingslijn met pijl 7"/>
          <p:cNvCxnSpPr>
            <a:stCxn id="7" idx="2"/>
          </p:cNvCxnSpPr>
          <p:nvPr/>
        </p:nvCxnSpPr>
        <p:spPr>
          <a:xfrm flipH="1">
            <a:off x="5974773" y="1748684"/>
            <a:ext cx="1117940" cy="88472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0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Goal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5"/>
          <a:srcRect r="77733"/>
          <a:stretch/>
        </p:blipFill>
        <p:spPr>
          <a:xfrm>
            <a:off x="6396162" y="5447557"/>
            <a:ext cx="700831" cy="1158340"/>
          </a:xfrm>
          <a:prstGeom prst="rect">
            <a:avLst/>
          </a:prstGeom>
        </p:spPr>
      </p:pic>
      <p:sp>
        <p:nvSpPr>
          <p:cNvPr id="18" name="Rechthoek 17"/>
          <p:cNvSpPr/>
          <p:nvPr/>
        </p:nvSpPr>
        <p:spPr>
          <a:xfrm>
            <a:off x="6714260" y="6355791"/>
            <a:ext cx="301336" cy="216000"/>
          </a:xfrm>
          <a:prstGeom prst="rect">
            <a:avLst/>
          </a:prstGeom>
          <a:solidFill>
            <a:srgbClr val="88039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21" name="Rechthoek 20"/>
          <p:cNvSpPr/>
          <p:nvPr/>
        </p:nvSpPr>
        <p:spPr>
          <a:xfrm>
            <a:off x="6712528" y="6139791"/>
            <a:ext cx="301336" cy="216000"/>
          </a:xfrm>
          <a:prstGeom prst="rect">
            <a:avLst/>
          </a:prstGeom>
          <a:solidFill>
            <a:srgbClr val="1D45A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22" name="Rechthoek 21"/>
          <p:cNvSpPr/>
          <p:nvPr/>
        </p:nvSpPr>
        <p:spPr>
          <a:xfrm>
            <a:off x="6714260" y="5923791"/>
            <a:ext cx="301336" cy="216000"/>
          </a:xfrm>
          <a:prstGeom prst="rect">
            <a:avLst/>
          </a:prstGeom>
          <a:solidFill>
            <a:srgbClr val="C12C0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23" name="Rechthoek 22"/>
          <p:cNvSpPr/>
          <p:nvPr/>
        </p:nvSpPr>
        <p:spPr>
          <a:xfrm>
            <a:off x="6712528" y="5707791"/>
            <a:ext cx="301336" cy="216000"/>
          </a:xfrm>
          <a:prstGeom prst="rect">
            <a:avLst/>
          </a:prstGeom>
          <a:solidFill>
            <a:srgbClr val="BB7B4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sp>
        <p:nvSpPr>
          <p:cNvPr id="24" name="Rechthoek 23"/>
          <p:cNvSpPr/>
          <p:nvPr/>
        </p:nvSpPr>
        <p:spPr>
          <a:xfrm>
            <a:off x="6712528" y="5515232"/>
            <a:ext cx="301336" cy="216000"/>
          </a:xfrm>
          <a:prstGeom prst="rect">
            <a:avLst/>
          </a:prstGeom>
          <a:solidFill>
            <a:srgbClr val="BABB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  <p:pic>
        <p:nvPicPr>
          <p:cNvPr id="25" name="Afbeelding 24"/>
          <p:cNvPicPr>
            <a:picLocks noChangeAspect="1"/>
          </p:cNvPicPr>
          <p:nvPr/>
        </p:nvPicPr>
        <p:blipFill rotWithShape="1">
          <a:blip r:embed="rId5"/>
          <a:srcRect l="57264"/>
          <a:stretch/>
        </p:blipFill>
        <p:spPr>
          <a:xfrm>
            <a:off x="7096993" y="5447557"/>
            <a:ext cx="1345065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Research Questions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203EBE40-7F3C-46EF-8178-F7702002DCB9}"/>
              </a:ext>
            </a:extLst>
          </p:cNvPr>
          <p:cNvSpPr txBox="1">
            <a:spLocks/>
          </p:cNvSpPr>
          <p:nvPr/>
        </p:nvSpPr>
        <p:spPr>
          <a:xfrm>
            <a:off x="1806922" y="3311991"/>
            <a:ext cx="6877051" cy="846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i="1" dirty="0"/>
              <a:t>How can 3D tree models at varying Levels of Detail be automatically constructed from airborne LiDAR point cloud data?</a:t>
            </a:r>
            <a:endParaRPr lang="en-US" sz="1800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851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" y="2236994"/>
            <a:ext cx="191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6" name="Rechthoek 13"/>
          <p:cNvSpPr/>
          <p:nvPr/>
        </p:nvSpPr>
        <p:spPr>
          <a:xfrm>
            <a:off x="1574006" y="2"/>
            <a:ext cx="4978344" cy="711747"/>
          </a:xfrm>
          <a:custGeom>
            <a:avLst/>
            <a:gdLst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2158491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690965 h 711747"/>
              <a:gd name="connsiteX3" fmla="*/ 0 w 2158491"/>
              <a:gd name="connsiteY3" fmla="*/ 711747 h 711747"/>
              <a:gd name="connsiteX4" fmla="*/ 0 w 2158491"/>
              <a:gd name="connsiteY4" fmla="*/ 0 h 711747"/>
              <a:gd name="connsiteX0" fmla="*/ 0 w 2158491"/>
              <a:gd name="connsiteY0" fmla="*/ 0 h 711747"/>
              <a:gd name="connsiteX1" fmla="*/ 2158491 w 2158491"/>
              <a:gd name="connsiteY1" fmla="*/ 0 h 711747"/>
              <a:gd name="connsiteX2" fmla="*/ 1503864 w 2158491"/>
              <a:gd name="connsiteY2" fmla="*/ 711747 h 711747"/>
              <a:gd name="connsiteX3" fmla="*/ 0 w 2158491"/>
              <a:gd name="connsiteY3" fmla="*/ 711747 h 711747"/>
              <a:gd name="connsiteX4" fmla="*/ 0 w 2158491"/>
              <a:gd name="connsiteY4" fmla="*/ 0 h 7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8491" h="711747">
                <a:moveTo>
                  <a:pt x="0" y="0"/>
                </a:moveTo>
                <a:lnTo>
                  <a:pt x="2158491" y="0"/>
                </a:lnTo>
                <a:lnTo>
                  <a:pt x="1503864" y="711747"/>
                </a:lnTo>
                <a:lnTo>
                  <a:pt x="0" y="711747"/>
                </a:lnTo>
                <a:lnTo>
                  <a:pt x="0" y="0"/>
                </a:ln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600" dirty="0">
                <a:latin typeface="Bahnschrift SemiBold SemiConden" panose="020B0502040204020203" pitchFamily="34" charset="0"/>
                <a:ea typeface="Bahnschrift SemiBold SemiConden" panose="020B0502040204020203" pitchFamily="34" charset="0"/>
                <a:cs typeface="Times New Roman" panose="02020603050405020304" pitchFamily="18" charset="0"/>
              </a:rPr>
              <a:t>Research Questions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4F9AF0D-F528-402C-A75F-3D8855A76E73}"/>
              </a:ext>
            </a:extLst>
          </p:cNvPr>
          <p:cNvSpPr txBox="1">
            <a:spLocks/>
          </p:cNvSpPr>
          <p:nvPr/>
        </p:nvSpPr>
        <p:spPr>
          <a:xfrm>
            <a:off x="1574008" y="1811812"/>
            <a:ext cx="6877051" cy="4225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How can 3D tree models at varying Levels of Detail be automatically constructed from airborne LiDAR point cloud data?</a:t>
            </a:r>
            <a:endParaRPr lang="en-US" i="1" dirty="0"/>
          </a:p>
          <a:p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What applications require what type or Level of Detail (LOD) of 3D tree models?</a:t>
            </a:r>
          </a:p>
          <a:p>
            <a:pPr marL="514350" indent="-514350">
              <a:buFont typeface="+mj-lt"/>
              <a:buAutoNum type="arabicPeriod"/>
            </a:pPr>
            <a:endParaRPr lang="en-GB" i="1" dirty="0"/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What LODs are most fitting for which type of tree models (single vegetation object or vegetation group)?</a:t>
            </a:r>
          </a:p>
          <a:p>
            <a:pPr marL="514350" indent="-514350">
              <a:buFont typeface="+mj-lt"/>
              <a:buAutoNum type="arabicPeriod"/>
            </a:pPr>
            <a:endParaRPr lang="en-GB" i="1" dirty="0"/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How can a final implementation be made to fit into the 3dfier pipeline? </a:t>
            </a:r>
          </a:p>
          <a:p>
            <a:pPr marL="514350" indent="-514350">
              <a:buFont typeface="+mj-lt"/>
              <a:buAutoNum type="arabicPeriod"/>
            </a:pPr>
            <a:endParaRPr lang="en-GB" i="1" dirty="0"/>
          </a:p>
          <a:p>
            <a:pPr marL="514350" indent="-514350">
              <a:buFont typeface="+mj-lt"/>
              <a:buAutoNum type="arabicPeriod"/>
            </a:pPr>
            <a:r>
              <a:rPr lang="en-GB" i="1" dirty="0"/>
              <a:t>Is it possible to determine which tree type a tree belongs to, based on features that can be extracted from trees in airborne </a:t>
            </a:r>
            <a:r>
              <a:rPr lang="en-GB" i="1" dirty="0" err="1"/>
              <a:t>LiDAR</a:t>
            </a:r>
            <a:r>
              <a:rPr lang="en-GB" i="1" dirty="0"/>
              <a:t> point cloud data?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193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5124</TotalTime>
  <Words>951</Words>
  <Application>Microsoft Office PowerPoint</Application>
  <PresentationFormat>Diavoorstelling (4:3)</PresentationFormat>
  <Paragraphs>676</Paragraphs>
  <Slides>54</Slides>
  <Notes>41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54</vt:i4>
      </vt:variant>
    </vt:vector>
  </HeadingPairs>
  <TitlesOfParts>
    <vt:vector size="61" baseType="lpstr">
      <vt:lpstr>Arial</vt:lpstr>
      <vt:lpstr>Bahnschrift SemiBold SemiConden</vt:lpstr>
      <vt:lpstr>Calibri</vt:lpstr>
      <vt:lpstr>Tahoma</vt:lpstr>
      <vt:lpstr>Times New Roman</vt:lpstr>
      <vt:lpstr>Office Theme</vt:lpstr>
      <vt:lpstr>Custom Design</vt:lpstr>
      <vt:lpstr>Automatic construction of 3D tree models from airborne LiDAR data in multiple levels of detail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Automatic construction of 3D tree models from airborne LiDAR data in multiple levels of detail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Rob</cp:lastModifiedBy>
  <cp:revision>281</cp:revision>
  <dcterms:created xsi:type="dcterms:W3CDTF">2015-07-09T11:57:30Z</dcterms:created>
  <dcterms:modified xsi:type="dcterms:W3CDTF">2020-04-14T19:47:18Z</dcterms:modified>
</cp:coreProperties>
</file>